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0" r:id="rId6"/>
    <p:sldId id="263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9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0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6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6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3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61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94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81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6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6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53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92CBA-3888-44A2-8DBB-98BA1F68C8BA}" type="datetimeFigureOut">
              <a:rPr lang="en-US" smtClean="0"/>
              <a:t>5/8/2016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F0951-9FEE-409B-9B5B-91837F32B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6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3559334"/>
          <a:ext cx="10515600" cy="88392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600" b="1" i="1" u="sng" dirty="0">
                          <a:effectLst/>
                        </a:rPr>
                        <a:t>Success Criteria:</a:t>
                      </a:r>
                      <a:endParaRPr lang="en-US" dirty="0">
                        <a:effectLst/>
                      </a:endParaRP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600" dirty="0">
                          <a:effectLst/>
                        </a:rPr>
                        <a:t>I give useful and constructive feedback to other students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823023"/>
              </p:ext>
            </p:extLst>
          </p:nvPr>
        </p:nvGraphicFramePr>
        <p:xfrm>
          <a:off x="420189" y="868385"/>
          <a:ext cx="10515600" cy="88392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600" b="1" i="1" u="sng" dirty="0">
                          <a:effectLst/>
                        </a:rPr>
                        <a:t>Learning Target:</a:t>
                      </a:r>
                      <a:r>
                        <a:rPr lang="en-US" dirty="0">
                          <a:effectLst/>
                        </a:rPr>
                        <a:t> </a:t>
                      </a:r>
                    </a:p>
                    <a:p>
                      <a:pPr>
                        <a:buFont typeface="+mj-lt"/>
                        <a:buAutoNum type="arabicPeriod"/>
                      </a:pPr>
                      <a:r>
                        <a:rPr lang="en-US" sz="2600" dirty="0">
                          <a:effectLst/>
                        </a:rPr>
                        <a:t>I construct viable </a:t>
                      </a:r>
                      <a:r>
                        <a:rPr lang="en-US" sz="2600" dirty="0" smtClean="0">
                          <a:effectLst/>
                        </a:rPr>
                        <a:t>arguments </a:t>
                      </a:r>
                      <a:r>
                        <a:rPr lang="en-US" sz="2600" dirty="0">
                          <a:effectLst/>
                        </a:rPr>
                        <a:t>and critique the reasoning of others.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731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5065" y="419249"/>
            <a:ext cx="841586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Impulse®</a:t>
            </a:r>
          </a:p>
          <a:p>
            <a:endParaRPr lang="en-US" sz="2000" dirty="0" smtClean="0"/>
          </a:p>
          <a:p>
            <a:r>
              <a:rPr lang="en-US" sz="2000" dirty="0" smtClean="0"/>
              <a:t>(from advertising materials)</a:t>
            </a:r>
          </a:p>
          <a:p>
            <a:endParaRPr lang="en-US" sz="2000" dirty="0" smtClean="0"/>
          </a:p>
          <a:p>
            <a:r>
              <a:rPr lang="en-US" sz="2000" dirty="0" smtClean="0"/>
              <a:t>• Elevate Your Performance.</a:t>
            </a:r>
          </a:p>
          <a:p>
            <a:endParaRPr lang="en-US" sz="2000" dirty="0" smtClean="0"/>
          </a:p>
          <a:p>
            <a:r>
              <a:rPr lang="en-US" sz="2000" dirty="0" smtClean="0"/>
              <a:t>• Impulse® Energy Drink contains </a:t>
            </a:r>
            <a:r>
              <a:rPr lang="en-US" sz="2000" dirty="0" smtClean="0"/>
              <a:t>special supplements </a:t>
            </a:r>
            <a:r>
              <a:rPr lang="en-US" sz="2000" dirty="0" smtClean="0"/>
              <a:t>to immediately enhance mental and </a:t>
            </a:r>
            <a:r>
              <a:rPr lang="en-US" sz="2000" dirty="0" smtClean="0"/>
              <a:t>physical efficiency </a:t>
            </a:r>
            <a:r>
              <a:rPr lang="en-US" sz="2000" dirty="0" smtClean="0"/>
              <a:t>and give you the energy boost you deserve</a:t>
            </a:r>
            <a:r>
              <a:rPr lang="en-US" sz="2000" dirty="0" smtClean="0"/>
              <a:t>... replenishing </a:t>
            </a:r>
            <a:r>
              <a:rPr lang="en-US" sz="2000" dirty="0" smtClean="0"/>
              <a:t>your strength.</a:t>
            </a:r>
          </a:p>
          <a:p>
            <a:endParaRPr lang="en-US" sz="2000" dirty="0" smtClean="0"/>
          </a:p>
          <a:p>
            <a:r>
              <a:rPr lang="en-US" sz="2000" dirty="0" smtClean="0"/>
              <a:t>• Impulse® Energy Drink gets its energy from a simple</a:t>
            </a:r>
          </a:p>
          <a:p>
            <a:endParaRPr lang="en-US" sz="2000" dirty="0" smtClean="0"/>
          </a:p>
          <a:p>
            <a:r>
              <a:rPr lang="en-US" sz="2000" dirty="0" smtClean="0"/>
              <a:t>source: nutrients, minerals, and vitamins that </a:t>
            </a:r>
            <a:r>
              <a:rPr lang="en-US" sz="2000" dirty="0" smtClean="0"/>
              <a:t>occur naturally </a:t>
            </a:r>
            <a:r>
              <a:rPr lang="en-US" sz="2000" dirty="0" smtClean="0"/>
              <a:t>in the body and foods we eat. Enjoy: the </a:t>
            </a:r>
            <a:r>
              <a:rPr lang="en-US" sz="2000" dirty="0" smtClean="0"/>
              <a:t>wake-up </a:t>
            </a:r>
            <a:r>
              <a:rPr lang="en-US" sz="2000" dirty="0" smtClean="0"/>
              <a:t>power of caffeine, the alertness-inducing properties </a:t>
            </a:r>
            <a:r>
              <a:rPr lang="en-US" sz="2000" dirty="0" smtClean="0"/>
              <a:t>of taurine</a:t>
            </a:r>
            <a:r>
              <a:rPr lang="en-US" sz="2000" dirty="0" smtClean="0"/>
              <a:t>, the lift you get from vitamin B6 and B12.</a:t>
            </a:r>
          </a:p>
          <a:p>
            <a:endParaRPr lang="en-US" sz="2000" dirty="0" smtClean="0"/>
          </a:p>
          <a:p>
            <a:r>
              <a:rPr lang="en-US" sz="2000" dirty="0" smtClean="0"/>
              <a:t>Combined with Impulse’s other ingredients, these </a:t>
            </a:r>
            <a:r>
              <a:rPr lang="en-US" sz="2000" dirty="0" smtClean="0"/>
              <a:t>are known </a:t>
            </a:r>
            <a:r>
              <a:rPr lang="en-US" sz="2000" dirty="0" smtClean="0"/>
              <a:t>to increase mental focus and physical well being</a:t>
            </a:r>
            <a:r>
              <a:rPr lang="en-US" sz="2000" dirty="0" smtClean="0"/>
              <a:t>, enhance </a:t>
            </a:r>
            <a:r>
              <a:rPr lang="en-US" sz="2000" dirty="0" smtClean="0"/>
              <a:t>performance, and accelerate metabolism.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1507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76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73" y="0"/>
            <a:ext cx="10193792" cy="394309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896052"/>
              </p:ext>
            </p:extLst>
          </p:nvPr>
        </p:nvGraphicFramePr>
        <p:xfrm>
          <a:off x="2586445" y="1240026"/>
          <a:ext cx="6688183" cy="2377440"/>
        </p:xfrm>
        <a:graphic>
          <a:graphicData uri="http://schemas.openxmlformats.org/drawingml/2006/table">
            <a:tbl>
              <a:tblPr/>
              <a:tblGrid>
                <a:gridCol w="6688183"/>
              </a:tblGrid>
              <a:tr h="0">
                <a:tc>
                  <a:txBody>
                    <a:bodyPr/>
                    <a:lstStyle/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Consume throughout the day - not at once. Full consumption may not be suitable for everyone. Know how much caffeine intake you can take. Children/pregnant women at risk.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43428" y="4214653"/>
            <a:ext cx="9343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What is a positive thing about this recommendation</a:t>
            </a:r>
            <a:r>
              <a:rPr lang="en-US" sz="2400" dirty="0" smtClean="0">
                <a:solidFill>
                  <a:srgbClr val="0070C0"/>
                </a:solidFill>
              </a:rPr>
              <a:t>?</a:t>
            </a:r>
          </a:p>
          <a:p>
            <a:endParaRPr lang="en-US" sz="2400" dirty="0">
              <a:solidFill>
                <a:srgbClr val="0070C0"/>
              </a:solidFill>
              <a:effectLst/>
            </a:endParaRPr>
          </a:p>
          <a:p>
            <a:r>
              <a:rPr lang="en-US" sz="2400" dirty="0" smtClean="0">
                <a:solidFill>
                  <a:srgbClr val="0070C0"/>
                </a:solidFill>
                <a:effectLst/>
              </a:rPr>
              <a:t>What is one thing that could be improved for this recommendation?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06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73" y="0"/>
            <a:ext cx="10193792" cy="39430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3428" y="4214653"/>
            <a:ext cx="9343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What is a positive thing about this recommendation</a:t>
            </a:r>
            <a:r>
              <a:rPr lang="en-US" sz="2400" dirty="0" smtClean="0">
                <a:solidFill>
                  <a:srgbClr val="0070C0"/>
                </a:solidFill>
              </a:rPr>
              <a:t>?</a:t>
            </a:r>
          </a:p>
          <a:p>
            <a:endParaRPr lang="en-US" sz="2400" dirty="0">
              <a:solidFill>
                <a:srgbClr val="0070C0"/>
              </a:solidFill>
              <a:effectLst/>
            </a:endParaRPr>
          </a:p>
          <a:p>
            <a:r>
              <a:rPr lang="en-US" sz="2400" dirty="0" smtClean="0">
                <a:solidFill>
                  <a:srgbClr val="0070C0"/>
                </a:solidFill>
                <a:effectLst/>
              </a:rPr>
              <a:t>What is one thing that could be improved for this recommendation?</a:t>
            </a:r>
            <a:endParaRPr lang="en-US" sz="2400" dirty="0">
              <a:solidFill>
                <a:srgbClr val="0070C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65200"/>
              </p:ext>
            </p:extLst>
          </p:nvPr>
        </p:nvGraphicFramePr>
        <p:xfrm>
          <a:off x="2455333" y="1102866"/>
          <a:ext cx="6536267" cy="2286000"/>
        </p:xfrm>
        <a:graphic>
          <a:graphicData uri="http://schemas.openxmlformats.org/drawingml/2006/table">
            <a:tbl>
              <a:tblPr/>
              <a:tblGrid>
                <a:gridCol w="6536267"/>
              </a:tblGrid>
              <a:tr h="0">
                <a:tc>
                  <a:txBody>
                    <a:bodyPr/>
                    <a:lstStyle/>
                    <a:p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</a:rPr>
                        <a:t>Recommended that adults don't exceed over 350 mg of caffeine and not to intake </a:t>
                      </a:r>
                      <a:r>
                        <a:rPr lang="en-US" sz="3600" dirty="0" smtClean="0">
                          <a:solidFill>
                            <a:srgbClr val="000000"/>
                          </a:solidFill>
                          <a:effectLst/>
                        </a:rPr>
                        <a:t>caffeine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</a:rPr>
                        <a:t>before morning and after 7pm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611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73" y="0"/>
            <a:ext cx="10193792" cy="3943092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552061"/>
              </p:ext>
            </p:extLst>
          </p:nvPr>
        </p:nvGraphicFramePr>
        <p:xfrm>
          <a:off x="2794000" y="1240026"/>
          <a:ext cx="6480628" cy="2377440"/>
        </p:xfrm>
        <a:graphic>
          <a:graphicData uri="http://schemas.openxmlformats.org/drawingml/2006/table">
            <a:tbl>
              <a:tblPr/>
              <a:tblGrid>
                <a:gridCol w="6480628"/>
              </a:tblGrid>
              <a:tr h="0">
                <a:tc>
                  <a:txBody>
                    <a:bodyPr/>
                    <a:lstStyle/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An adult who is healthy should not take more than 400 mg of caffeine a day. Recommended dosage is 350 mg per day. Take with breakfast and lunch. </a:t>
                      </a:r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D</a:t>
                      </a:r>
                      <a:r>
                        <a:rPr lang="en-US" sz="3000" dirty="0" smtClean="0">
                          <a:solidFill>
                            <a:srgbClr val="000000"/>
                          </a:solidFill>
                          <a:effectLst/>
                        </a:rPr>
                        <a:t>o </a:t>
                      </a:r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not take after 5pm.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43428" y="4214653"/>
            <a:ext cx="9343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What is a positive thing about this recommendation</a:t>
            </a:r>
            <a:r>
              <a:rPr lang="en-US" sz="2400" dirty="0" smtClean="0">
                <a:solidFill>
                  <a:srgbClr val="0070C0"/>
                </a:solidFill>
              </a:rPr>
              <a:t>?</a:t>
            </a:r>
          </a:p>
          <a:p>
            <a:endParaRPr lang="en-US" sz="2400" dirty="0">
              <a:solidFill>
                <a:srgbClr val="0070C0"/>
              </a:solidFill>
              <a:effectLst/>
            </a:endParaRPr>
          </a:p>
          <a:p>
            <a:r>
              <a:rPr lang="en-US" sz="2400" dirty="0" smtClean="0">
                <a:solidFill>
                  <a:srgbClr val="0070C0"/>
                </a:solidFill>
                <a:effectLst/>
              </a:rPr>
              <a:t>What is one thing that could be improved for this recommendation?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546739"/>
              </p:ext>
            </p:extLst>
          </p:nvPr>
        </p:nvGraphicFramePr>
        <p:xfrm>
          <a:off x="1286160" y="550215"/>
          <a:ext cx="7581876" cy="4759850"/>
        </p:xfrm>
        <a:graphic>
          <a:graphicData uri="http://schemas.openxmlformats.org/drawingml/2006/table">
            <a:tbl>
              <a:tblPr/>
              <a:tblGrid>
                <a:gridCol w="7581876"/>
              </a:tblGrid>
              <a:tr h="4351338">
                <a:tc>
                  <a:txBody>
                    <a:bodyPr/>
                    <a:lstStyle/>
                    <a:p>
                      <a:pPr>
                        <a:buFont typeface="+mj-lt"/>
                        <a:buAutoNum type="arabicPeriod"/>
                      </a:pPr>
                      <a:r>
                        <a:rPr lang="en-US" sz="2200" dirty="0">
                          <a:effectLst/>
                        </a:rPr>
                        <a:t>Which of the following best describes your use of energy drinks?</a:t>
                      </a:r>
                      <a:endParaRPr lang="en-US" sz="1300" dirty="0">
                        <a:effectLst/>
                      </a:endParaRPr>
                    </a:p>
                    <a:p>
                      <a:r>
                        <a:rPr lang="en-US" sz="2200" dirty="0">
                          <a:effectLst/>
                        </a:rPr>
                        <a:t/>
                      </a:r>
                      <a:br>
                        <a:rPr lang="en-US" sz="2200" dirty="0">
                          <a:effectLst/>
                        </a:rPr>
                      </a:br>
                      <a:endParaRPr lang="en-US" sz="2200" dirty="0">
                        <a:effectLst/>
                      </a:endParaRPr>
                    </a:p>
                    <a:p>
                      <a:pPr>
                        <a:buFont typeface="+mj-lt"/>
                        <a:buAutoNum type="alphaLcPeriod"/>
                      </a:pPr>
                      <a:r>
                        <a:rPr lang="en-US" sz="2200" dirty="0">
                          <a:effectLst/>
                        </a:rPr>
                        <a:t>I have never tried an energy drink.</a:t>
                      </a:r>
                    </a:p>
                    <a:p>
                      <a:r>
                        <a:rPr lang="en-US" sz="2200" dirty="0">
                          <a:effectLst/>
                        </a:rPr>
                        <a:t/>
                      </a:r>
                      <a:br>
                        <a:rPr lang="en-US" sz="2200" dirty="0">
                          <a:effectLst/>
                        </a:rPr>
                      </a:br>
                      <a:endParaRPr lang="en-US" sz="2200" dirty="0">
                        <a:effectLst/>
                      </a:endParaRPr>
                    </a:p>
                    <a:p>
                      <a:pPr>
                        <a:buFont typeface="+mj-lt"/>
                        <a:buAutoNum type="alphaLcPeriod"/>
                      </a:pPr>
                      <a:r>
                        <a:rPr lang="en-US" sz="2200" dirty="0">
                          <a:effectLst/>
                        </a:rPr>
                        <a:t>I drink an energy drink occasionally.</a:t>
                      </a:r>
                    </a:p>
                    <a:p>
                      <a:r>
                        <a:rPr lang="en-US" sz="2200" dirty="0">
                          <a:effectLst/>
                        </a:rPr>
                        <a:t/>
                      </a:r>
                      <a:br>
                        <a:rPr lang="en-US" sz="2200" dirty="0">
                          <a:effectLst/>
                        </a:rPr>
                      </a:br>
                      <a:endParaRPr lang="en-US" sz="2200" dirty="0">
                        <a:effectLst/>
                      </a:endParaRPr>
                    </a:p>
                    <a:p>
                      <a:pPr>
                        <a:buFont typeface="+mj-lt"/>
                        <a:buAutoNum type="alphaLcPeriod"/>
                      </a:pPr>
                      <a:r>
                        <a:rPr lang="en-US" sz="2200" dirty="0">
                          <a:effectLst/>
                        </a:rPr>
                        <a:t>I drink an energy drink whenever I need a “boost” of energy.</a:t>
                      </a:r>
                    </a:p>
                    <a:p>
                      <a:r>
                        <a:rPr lang="en-US" sz="2200" dirty="0">
                          <a:effectLst/>
                        </a:rPr>
                        <a:t/>
                      </a:r>
                      <a:br>
                        <a:rPr lang="en-US" sz="2200" dirty="0">
                          <a:effectLst/>
                        </a:rPr>
                      </a:br>
                      <a:endParaRPr lang="en-US" sz="2200" dirty="0">
                        <a:effectLst/>
                      </a:endParaRPr>
                    </a:p>
                    <a:p>
                      <a:pPr>
                        <a:buFont typeface="+mj-lt"/>
                        <a:buAutoNum type="alphaLcPeriod"/>
                      </a:pPr>
                      <a:r>
                        <a:rPr lang="en-US" sz="2200" dirty="0">
                          <a:effectLst/>
                        </a:rPr>
                        <a:t>I drink an energy drink almost every day.</a:t>
                      </a:r>
                    </a:p>
                  </a:txBody>
                  <a:tcPr marL="65929" marR="65929" marT="32965" marB="329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93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370310"/>
              </p:ext>
            </p:extLst>
          </p:nvPr>
        </p:nvGraphicFramePr>
        <p:xfrm>
          <a:off x="838200" y="219596"/>
          <a:ext cx="10515600" cy="3749040"/>
        </p:xfrm>
        <a:graphic>
          <a:graphicData uri="http://schemas.openxmlformats.org/drawingml/2006/table">
            <a:tbl>
              <a:tblPr/>
              <a:tblGrid>
                <a:gridCol w="10515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The most common ingredient in energy drinks is caffeine. Do you think caffeine is a source of energy?</a:t>
                      </a:r>
                      <a:endParaRPr lang="en-US" dirty="0">
                        <a:effectLst/>
                      </a:endParaRPr>
                    </a:p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/>
                      </a:r>
                      <a:b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</a:br>
                      <a:endParaRPr lang="en-US" sz="30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A: Yes</a:t>
                      </a:r>
                      <a:endParaRPr lang="en-US" dirty="0">
                        <a:effectLst/>
                      </a:endParaRPr>
                    </a:p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/>
                      </a:r>
                      <a:b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</a:br>
                      <a:endParaRPr lang="en-US" sz="30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r>
                        <a:rPr lang="en-US" sz="3000" dirty="0">
                          <a:solidFill>
                            <a:srgbClr val="000000"/>
                          </a:solidFill>
                          <a:effectLst/>
                        </a:rPr>
                        <a:t>B: No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522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028343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Red Bull®</a:t>
            </a:r>
          </a:p>
          <a:p>
            <a:endParaRPr lang="en-US" dirty="0" smtClean="0"/>
          </a:p>
          <a:p>
            <a:r>
              <a:rPr lang="en-US" dirty="0" smtClean="0"/>
              <a:t>(from advertising materials)</a:t>
            </a:r>
          </a:p>
          <a:p>
            <a:endParaRPr lang="en-US" dirty="0" smtClean="0"/>
          </a:p>
          <a:p>
            <a:r>
              <a:rPr lang="en-US" dirty="0" smtClean="0"/>
              <a:t>• is a functional product developed especially for </a:t>
            </a:r>
            <a:r>
              <a:rPr lang="en-US" dirty="0" smtClean="0"/>
              <a:t>periods of </a:t>
            </a:r>
            <a:r>
              <a:rPr lang="en-US" dirty="0" smtClean="0"/>
              <a:t>increased mental and physical exertion.</a:t>
            </a:r>
          </a:p>
          <a:p>
            <a:endParaRPr lang="en-US" dirty="0" smtClean="0"/>
          </a:p>
          <a:p>
            <a:r>
              <a:rPr lang="en-US" dirty="0" smtClean="0"/>
              <a:t>• can be drunk in virtually any situation.</a:t>
            </a:r>
          </a:p>
          <a:p>
            <a:endParaRPr lang="en-US" dirty="0" smtClean="0"/>
          </a:p>
          <a:p>
            <a:r>
              <a:rPr lang="en-US" dirty="0" smtClean="0"/>
              <a:t>• improves performance, especially during times </a:t>
            </a:r>
            <a:r>
              <a:rPr lang="en-US" dirty="0" smtClean="0"/>
              <a:t>of increased </a:t>
            </a:r>
            <a:r>
              <a:rPr lang="en-US" dirty="0" smtClean="0"/>
              <a:t>stress or strain.</a:t>
            </a:r>
          </a:p>
          <a:p>
            <a:endParaRPr lang="en-US" dirty="0" smtClean="0"/>
          </a:p>
          <a:p>
            <a:r>
              <a:rPr lang="en-US" dirty="0" smtClean="0"/>
              <a:t>• improves concentration and reaction speed.</a:t>
            </a:r>
          </a:p>
          <a:p>
            <a:endParaRPr lang="en-US" dirty="0" smtClean="0"/>
          </a:p>
          <a:p>
            <a:r>
              <a:rPr lang="en-US" dirty="0" smtClean="0"/>
              <a:t>• stimulates the metabolism.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235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97346"/>
            <a:ext cx="6096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Lo-Carb Monster Energy®</a:t>
            </a:r>
          </a:p>
          <a:p>
            <a:endParaRPr lang="en-US" sz="2400" dirty="0" smtClean="0"/>
          </a:p>
          <a:p>
            <a:r>
              <a:rPr lang="en-US" sz="2400" dirty="0" smtClean="0"/>
              <a:t>(from advertising materials)</a:t>
            </a:r>
          </a:p>
          <a:p>
            <a:endParaRPr lang="en-US" sz="2400" dirty="0" smtClean="0"/>
          </a:p>
          <a:p>
            <a:r>
              <a:rPr lang="en-US" sz="2400" dirty="0" smtClean="0"/>
              <a:t>• Tear into a can of the meanest </a:t>
            </a:r>
            <a:r>
              <a:rPr lang="en-US" sz="2400" dirty="0" smtClean="0"/>
              <a:t>energy supplement </a:t>
            </a:r>
            <a:r>
              <a:rPr lang="en-US" sz="2400" dirty="0" smtClean="0"/>
              <a:t>on the planet. We went </a:t>
            </a:r>
            <a:r>
              <a:rPr lang="en-US" sz="2400" dirty="0" smtClean="0"/>
              <a:t>down to </a:t>
            </a:r>
            <a:r>
              <a:rPr lang="en-US" sz="2400" dirty="0" smtClean="0"/>
              <a:t>the lab and cooked up a double shot of </a:t>
            </a:r>
            <a:r>
              <a:rPr lang="en-US" sz="2400" dirty="0" smtClean="0"/>
              <a:t>our killer </a:t>
            </a:r>
            <a:r>
              <a:rPr lang="en-US" sz="2400" dirty="0" smtClean="0"/>
              <a:t>energy brew.</a:t>
            </a:r>
          </a:p>
          <a:p>
            <a:endParaRPr lang="en-US" sz="2400" dirty="0" smtClean="0"/>
          </a:p>
          <a:p>
            <a:r>
              <a:rPr lang="en-US" sz="2400" dirty="0" smtClean="0"/>
              <a:t>• We hacked out the carbohydrates </a:t>
            </a:r>
            <a:r>
              <a:rPr lang="en-US" sz="2400" dirty="0" smtClean="0"/>
              <a:t>and  calories</a:t>
            </a:r>
            <a:r>
              <a:rPr lang="en-US" sz="2400" dirty="0" smtClean="0"/>
              <a:t>, transplanted the “wicked buzz,” </a:t>
            </a:r>
            <a:r>
              <a:rPr lang="en-US" sz="2400" dirty="0" smtClean="0"/>
              <a:t>and dialed </a:t>
            </a:r>
            <a:r>
              <a:rPr lang="en-US" sz="2400" dirty="0" smtClean="0"/>
              <a:t>in the flavor.</a:t>
            </a:r>
          </a:p>
          <a:p>
            <a:endParaRPr lang="en-US" sz="2400" dirty="0" smtClean="0"/>
          </a:p>
          <a:p>
            <a:r>
              <a:rPr lang="en-US" sz="2400" dirty="0" smtClean="0"/>
              <a:t>• Lo-Carb MONSTER energy drink still </a:t>
            </a:r>
            <a:r>
              <a:rPr lang="en-US" sz="2400" dirty="0" smtClean="0"/>
              <a:t>delivers twice </a:t>
            </a:r>
            <a:r>
              <a:rPr lang="en-US" sz="2400" dirty="0" smtClean="0"/>
              <a:t>the BUZZ of a regular energy drink, </a:t>
            </a:r>
            <a:r>
              <a:rPr lang="en-US" sz="2400" dirty="0" smtClean="0"/>
              <a:t>but only </a:t>
            </a:r>
            <a:r>
              <a:rPr lang="en-US" sz="2400" dirty="0" smtClean="0"/>
              <a:t>has a fraction of the calories.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8903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97346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err="1" smtClean="0"/>
              <a:t>Sobe</a:t>
            </a:r>
            <a:r>
              <a:rPr lang="en-US" sz="2400" dirty="0" smtClean="0"/>
              <a:t> Adrenaline Rush®</a:t>
            </a:r>
          </a:p>
          <a:p>
            <a:endParaRPr lang="en-US" sz="2400" dirty="0" smtClean="0"/>
          </a:p>
          <a:p>
            <a:r>
              <a:rPr lang="en-US" sz="2400" dirty="0" smtClean="0"/>
              <a:t>(from advertising materials)</a:t>
            </a:r>
          </a:p>
          <a:p>
            <a:endParaRPr lang="en-US" sz="2400" dirty="0" smtClean="0"/>
          </a:p>
          <a:p>
            <a:r>
              <a:rPr lang="en-US" sz="2400" dirty="0" smtClean="0"/>
              <a:t>• This maximum energy </a:t>
            </a:r>
            <a:r>
              <a:rPr lang="en-US" sz="2400" dirty="0" smtClean="0"/>
              <a:t>supplement delivers </a:t>
            </a:r>
            <a:r>
              <a:rPr lang="en-US" sz="2400" dirty="0" smtClean="0"/>
              <a:t>an energy boost with a </a:t>
            </a:r>
            <a:r>
              <a:rPr lang="en-US" sz="2400" dirty="0" smtClean="0"/>
              <a:t>natural passion </a:t>
            </a:r>
            <a:r>
              <a:rPr lang="en-US" sz="2400" dirty="0" smtClean="0"/>
              <a:t>fruit flavor. It’s lightly </a:t>
            </a:r>
            <a:r>
              <a:rPr lang="en-US" sz="2400" dirty="0" smtClean="0"/>
              <a:t>carbonated with </a:t>
            </a:r>
            <a:r>
              <a:rPr lang="en-US" sz="2400" dirty="0" smtClean="0"/>
              <a:t>a clean smooth feel.</a:t>
            </a:r>
          </a:p>
          <a:p>
            <a:endParaRPr lang="en-US" sz="2400" dirty="0" smtClean="0"/>
          </a:p>
          <a:p>
            <a:r>
              <a:rPr lang="en-US" sz="2400" dirty="0" smtClean="0"/>
              <a:t>• This maximum energy </a:t>
            </a:r>
            <a:r>
              <a:rPr lang="en-US" sz="2400" dirty="0" smtClean="0"/>
              <a:t>supplement delivers </a:t>
            </a:r>
            <a:r>
              <a:rPr lang="en-US" sz="2400" dirty="0" smtClean="0"/>
              <a:t>an energy boost with a </a:t>
            </a:r>
            <a:r>
              <a:rPr lang="en-US" sz="2400" dirty="0" smtClean="0"/>
              <a:t>unique blend </a:t>
            </a:r>
            <a:r>
              <a:rPr lang="en-US" sz="2400" dirty="0" smtClean="0"/>
              <a:t>of natural energizing elements</a:t>
            </a:r>
            <a:r>
              <a:rPr lang="en-US" sz="2400" dirty="0" smtClean="0"/>
              <a:t>, including </a:t>
            </a:r>
            <a:r>
              <a:rPr lang="en-US" sz="2400" dirty="0" smtClean="0"/>
              <a:t>d-ribose, l-carnitine and taurine</a:t>
            </a:r>
            <a:r>
              <a:rPr lang="en-US" sz="2400" dirty="0" smtClean="0"/>
              <a:t>. It’s </a:t>
            </a:r>
            <a:r>
              <a:rPr lang="en-US" sz="2400" dirty="0" smtClean="0"/>
              <a:t>pure, concentrated energy in an </a:t>
            </a:r>
            <a:r>
              <a:rPr lang="en-US" sz="2400" dirty="0" smtClean="0"/>
              <a:t>8.3 fluid </a:t>
            </a:r>
            <a:r>
              <a:rPr lang="en-US" sz="2400" dirty="0" smtClean="0"/>
              <a:t>ounce can.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370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545</Words>
  <Application>Microsoft Office PowerPoint</Application>
  <PresentationFormat>Widescreen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Ordway Sondra E.</dc:creator>
  <cp:lastModifiedBy>Ordway Sondra E.</cp:lastModifiedBy>
  <cp:revision>3</cp:revision>
  <dcterms:created xsi:type="dcterms:W3CDTF">2016-05-03T12:27:23Z</dcterms:created>
  <dcterms:modified xsi:type="dcterms:W3CDTF">2016-05-08T21:06:32Z</dcterms:modified>
</cp:coreProperties>
</file>